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7F1"/>
    <a:srgbClr val="FF3A30"/>
    <a:srgbClr val="F95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3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9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6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1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4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5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6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54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У2. Задачи компьютерного зрения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Занятие </a:t>
            </a:r>
            <a:r>
              <a:rPr lang="ru-RU" dirty="0" smtClean="0"/>
              <a:t>№</a:t>
            </a:r>
            <a:r>
              <a:rPr lang="ru-RU" dirty="0"/>
              <a:t>9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430582" y="5349875"/>
            <a:ext cx="9330836" cy="263983"/>
            <a:chOff x="1757835" y="5468947"/>
            <a:chExt cx="9330836" cy="263983"/>
          </a:xfrm>
        </p:grpSpPr>
        <p:cxnSp>
          <p:nvCxnSpPr>
            <p:cNvPr id="5" name="Straight Connector 4"/>
            <p:cNvCxnSpPr>
              <a:endCxn id="23" idx="6"/>
            </p:cNvCxnSpPr>
            <p:nvPr/>
          </p:nvCxnSpPr>
          <p:spPr>
            <a:xfrm>
              <a:off x="1888913" y="5600025"/>
              <a:ext cx="91997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75783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459016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160197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6137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562559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63740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64921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66610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367283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06217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757061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44565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13425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2651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 rot="18568983">
            <a:off x="1577271" y="4633604"/>
            <a:ext cx="136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Цилиндрическая панорама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 rot="18568983">
            <a:off x="927903" y="4826498"/>
            <a:ext cx="125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Виды панорам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 rot="18568983">
            <a:off x="2608961" y="4939168"/>
            <a:ext cx="69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RANSAC</a:t>
            </a:r>
          </a:p>
        </p:txBody>
      </p:sp>
      <p:sp>
        <p:nvSpPr>
          <p:cNvPr id="32" name="TextBox 31"/>
          <p:cNvSpPr txBox="1"/>
          <p:nvPr/>
        </p:nvSpPr>
        <p:spPr>
          <a:xfrm rot="18568983">
            <a:off x="3197396" y="4859796"/>
            <a:ext cx="9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Пирамиды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 rot="18568983">
            <a:off x="3853125" y="4711148"/>
            <a:ext cx="101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Простейшие нейроны</a:t>
            </a:r>
            <a:endParaRPr lang="en-US" sz="12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81033" y="5241379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366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21887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18568983">
            <a:off x="4454775" y="4803480"/>
            <a:ext cx="122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Кросс-энтропия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 rot="18568983">
            <a:off x="5145732" y="4671142"/>
            <a:ext cx="126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/>
              <a:t>Полносвязный</a:t>
            </a:r>
            <a:r>
              <a:rPr lang="ru-RU" sz="1200" dirty="0"/>
              <a:t> классификатор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 rot="18568983">
            <a:off x="5957710" y="4636046"/>
            <a:ext cx="1015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Проблемы обучения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 rot="18568983">
            <a:off x="6810155" y="4824433"/>
            <a:ext cx="72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Свертки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 rot="18568983">
            <a:off x="7552909" y="4808489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CNN</a:t>
            </a:r>
          </a:p>
        </p:txBody>
      </p:sp>
      <p:sp>
        <p:nvSpPr>
          <p:cNvPr id="43" name="TextBox 42"/>
          <p:cNvSpPr txBox="1"/>
          <p:nvPr/>
        </p:nvSpPr>
        <p:spPr>
          <a:xfrm rot="18568983">
            <a:off x="8152562" y="4464071"/>
            <a:ext cx="127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Генератор и дискриминатор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 rot="18568983">
            <a:off x="8940787" y="4800191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GAN</a:t>
            </a:r>
          </a:p>
        </p:txBody>
      </p:sp>
      <p:sp>
        <p:nvSpPr>
          <p:cNvPr id="45" name="TextBox 44"/>
          <p:cNvSpPr txBox="1"/>
          <p:nvPr/>
        </p:nvSpPr>
        <p:spPr>
          <a:xfrm rot="18568983">
            <a:off x="9629384" y="4819517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WGAN</a:t>
            </a:r>
          </a:p>
        </p:txBody>
      </p:sp>
      <p:sp>
        <p:nvSpPr>
          <p:cNvPr id="46" name="TextBox 45"/>
          <p:cNvSpPr txBox="1"/>
          <p:nvPr/>
        </p:nvSpPr>
        <p:spPr>
          <a:xfrm rot="18568983">
            <a:off x="10318277" y="4763475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CGAN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E1DB56E-2DB8-59AE-634C-A409DF99A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73" y="5172882"/>
            <a:ext cx="1917673" cy="19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Небольшое вспоминание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11224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 smtClean="0"/>
                  <a:t>Архитектура сети:</a:t>
                </a:r>
              </a:p>
              <a:p>
                <a:pPr lvl="1"/>
                <a:r>
                  <a:rPr lang="ru-RU" dirty="0" err="1" smtClean="0"/>
                  <a:t>Полносвязный</a:t>
                </a:r>
                <a:r>
                  <a:rPr lang="ru-RU" dirty="0" smtClean="0"/>
                  <a:t> слой </a:t>
                </a:r>
                <a:r>
                  <a:rPr lang="en-US" dirty="0" smtClean="0"/>
                  <a:t>784 </a:t>
                </a:r>
                <a:r>
                  <a:rPr lang="ru-RU" dirty="0" smtClean="0"/>
                  <a:t>к 100 нейронам</a:t>
                </a:r>
              </a:p>
              <a:p>
                <a:pPr lvl="1"/>
                <a:r>
                  <a:rPr lang="ru-RU" dirty="0" smtClean="0"/>
                  <a:t>Активация функцией </a:t>
                </a:r>
                <a:r>
                  <a:rPr lang="en-US" dirty="0" err="1" smtClean="0"/>
                  <a:t>ReLU</a:t>
                </a:r>
                <a:endParaRPr lang="en-US" dirty="0" smtClean="0"/>
              </a:p>
              <a:p>
                <a:pPr lvl="1"/>
                <a:r>
                  <a:rPr lang="ru-RU" dirty="0" err="1" smtClean="0"/>
                  <a:t>Полносвязный</a:t>
                </a:r>
                <a:r>
                  <a:rPr lang="ru-RU" dirty="0" smtClean="0"/>
                  <a:t> слой 100 к 10 нейронам</a:t>
                </a:r>
              </a:p>
              <a:p>
                <a:pPr lvl="1"/>
                <a:r>
                  <a:rPr lang="ru-RU" dirty="0" smtClean="0"/>
                  <a:t>Активация функцией </a:t>
                </a:r>
                <a:r>
                  <a:rPr lang="en-US" dirty="0" err="1" smtClean="0"/>
                  <a:t>Softmax</a:t>
                </a:r>
                <a:endParaRPr lang="ru-RU" dirty="0" smtClean="0"/>
              </a:p>
              <a:p>
                <a:r>
                  <a:rPr lang="ru-RU" dirty="0" smtClean="0"/>
                  <a:t>Точность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ru-RU" dirty="0" smtClean="0"/>
                  <a:t>94</a:t>
                </a:r>
                <a:r>
                  <a:rPr lang="en-US" dirty="0" smtClean="0"/>
                  <a:t>%.</a:t>
                </a:r>
              </a:p>
              <a:p>
                <a:endParaRPr lang="en-US" dirty="0"/>
              </a:p>
              <a:p>
                <a:r>
                  <a:rPr lang="ru-RU" b="1" dirty="0" smtClean="0"/>
                  <a:t>Можем улучшить!</a:t>
                </a:r>
                <a:endParaRPr lang="en-US" b="1" dirty="0" smtClean="0"/>
              </a:p>
              <a:p>
                <a:r>
                  <a:rPr lang="ru-RU" dirty="0" smtClean="0"/>
                  <a:t>Какие «связи» устанавливает сеть? Как работает восприятие изображения человеком?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11224" cy="4351338"/>
              </a:xfrm>
              <a:blipFill>
                <a:blip r:embed="rId2"/>
                <a:stretch>
                  <a:fillRect l="-147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isualizing the Feature Maps and Filters by Convolutional Neural Networks |  by Eugenia Anello | DataSerie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424" y="1251628"/>
            <a:ext cx="3657746" cy="492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8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Сложные и простые клетки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4162176" cy="2310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761" y="1690688"/>
            <a:ext cx="3552040" cy="4175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64" y="4001549"/>
            <a:ext cx="22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Простые клетки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391437" y="5865782"/>
            <a:ext cx="237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Сложные клетки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127118"/>
            <a:ext cx="5234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 чем особенность каждой клетки?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Почему лучше предыдущего?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Как смоделируем?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957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Свертки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199" y="1690688"/>
            <a:ext cx="45080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Свертка характеризуется </a:t>
            </a:r>
            <a:r>
              <a:rPr lang="ru-RU" sz="2000" b="1" dirty="0" smtClean="0"/>
              <a:t>фильтром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Популярны </a:t>
            </a:r>
            <a:r>
              <a:rPr lang="ru-RU" sz="2000" b="1" dirty="0" smtClean="0"/>
              <a:t>фильтры </a:t>
            </a:r>
            <a:r>
              <a:rPr lang="ru-RU" sz="2000" b="1" dirty="0" err="1" smtClean="0"/>
              <a:t>Габора</a:t>
            </a:r>
            <a:r>
              <a:rPr lang="ru-RU" sz="2000" dirty="0" smtClean="0"/>
              <a:t>, реализующие поиск специальных границ и перепадов цветов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НО разбирать будем упрощенную версию фильтра, например, выделяющего вертикальную полосу по середине фрагмента.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203" y="5141161"/>
            <a:ext cx="2328532" cy="1567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303916" y="4860787"/>
                <a:ext cx="157658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ru-RU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916" y="4860787"/>
                <a:ext cx="1576585" cy="732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lbow Connector 8"/>
          <p:cNvCxnSpPr>
            <a:stCxn id="5" idx="1"/>
            <a:endCxn id="6" idx="3"/>
          </p:cNvCxnSpPr>
          <p:nvPr/>
        </p:nvCxnSpPr>
        <p:spPr>
          <a:xfrm rot="10800000">
            <a:off x="9964736" y="5924687"/>
            <a:ext cx="614823" cy="183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558" y="5309029"/>
            <a:ext cx="1274012" cy="1234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95" y="1883923"/>
            <a:ext cx="1746552" cy="17256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987904" y="330230"/>
                <a:ext cx="1496383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904" y="330230"/>
                <a:ext cx="1496383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247974" y="1324889"/>
                <a:ext cx="1858737" cy="730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974" y="1324889"/>
                <a:ext cx="1858737" cy="730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9840450" y="2448792"/>
                <a:ext cx="1878896" cy="730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450" y="2448792"/>
                <a:ext cx="1878896" cy="730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692534" y="3218125"/>
                <a:ext cx="1891655" cy="730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534" y="3218125"/>
                <a:ext cx="1891655" cy="730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768" y="171889"/>
            <a:ext cx="1746551" cy="17120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05" y="94299"/>
            <a:ext cx="1762463" cy="17276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96" y="3374596"/>
            <a:ext cx="1742274" cy="17078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34" y="4070478"/>
            <a:ext cx="1745085" cy="1710597"/>
          </a:xfrm>
          <a:prstGeom prst="rect">
            <a:avLst/>
          </a:prstGeom>
        </p:spPr>
      </p:pic>
      <p:cxnSp>
        <p:nvCxnSpPr>
          <p:cNvPr id="1025" name="Curved Connector 1024"/>
          <p:cNvCxnSpPr>
            <a:stCxn id="12" idx="1"/>
            <a:endCxn id="24" idx="3"/>
          </p:cNvCxnSpPr>
          <p:nvPr/>
        </p:nvCxnSpPr>
        <p:spPr>
          <a:xfrm rot="10800000" flipV="1">
            <a:off x="7437619" y="2746761"/>
            <a:ext cx="491076" cy="217901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12" idx="3"/>
            <a:endCxn id="23" idx="1"/>
          </p:cNvCxnSpPr>
          <p:nvPr/>
        </p:nvCxnSpPr>
        <p:spPr>
          <a:xfrm>
            <a:off x="9675247" y="2746762"/>
            <a:ext cx="557249" cy="148175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Curved Connector 1033"/>
          <p:cNvCxnSpPr>
            <a:stCxn id="12" idx="1"/>
            <a:endCxn id="22" idx="3"/>
          </p:cNvCxnSpPr>
          <p:nvPr/>
        </p:nvCxnSpPr>
        <p:spPr>
          <a:xfrm rot="10800000">
            <a:off x="5903469" y="958116"/>
            <a:ext cx="2025227" cy="1788647"/>
          </a:xfrm>
          <a:prstGeom prst="curvedConnector3">
            <a:avLst>
              <a:gd name="adj1" fmla="val 8231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12" idx="0"/>
            <a:endCxn id="14" idx="1"/>
          </p:cNvCxnSpPr>
          <p:nvPr/>
        </p:nvCxnSpPr>
        <p:spPr>
          <a:xfrm rot="5400000" flipH="1" flipV="1">
            <a:off x="8745861" y="1084017"/>
            <a:ext cx="856017" cy="743797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838199" y="5781075"/>
                <a:ext cx="3174139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781075"/>
                <a:ext cx="3174139" cy="7325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4141005" y="5781074"/>
                <a:ext cx="3174138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005" y="5781074"/>
                <a:ext cx="3174138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74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Повторение ч.1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20655" cy="4351338"/>
          </a:xfrm>
        </p:spPr>
        <p:txBody>
          <a:bodyPr/>
          <a:lstStyle/>
          <a:p>
            <a:r>
              <a:rPr lang="ru-RU" dirty="0" smtClean="0"/>
              <a:t>Для чего используем свертки?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Как описать свертку?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Почему они лучше </a:t>
            </a:r>
            <a:r>
              <a:rPr lang="ru-RU" dirty="0" err="1" smtClean="0"/>
              <a:t>полносвязных</a:t>
            </a:r>
            <a:r>
              <a:rPr lang="ru-RU" dirty="0" smtClean="0"/>
              <a:t> слоев?</a:t>
            </a:r>
            <a:endParaRPr lang="en-US" dirty="0"/>
          </a:p>
        </p:txBody>
      </p:sp>
      <p:pic>
        <p:nvPicPr>
          <p:cNvPr id="3074" name="Picture 2" descr="Netflix Seriously GIF by Stranger Thing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983" y="1825625"/>
            <a:ext cx="3568817" cy="356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4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Смоделируем простую клетку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82" y="3809766"/>
            <a:ext cx="2300968" cy="22734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27" y="1517332"/>
            <a:ext cx="2300968" cy="2273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52" y="1517333"/>
            <a:ext cx="2704325" cy="2273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26" y="3809766"/>
            <a:ext cx="2773822" cy="2277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39567" y="2030136"/>
                <a:ext cx="4622334" cy="405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400" dirty="0" smtClean="0"/>
                  <a:t>В директории </a:t>
                </a:r>
                <a:r>
                  <a:rPr lang="en-US" sz="2400" dirty="0" smtClean="0"/>
                  <a:t>3</a:t>
                </a:r>
                <a:r>
                  <a:rPr lang="en-US" sz="2400" baseline="30000" dirty="0" smtClean="0"/>
                  <a:t>rd</a:t>
                </a:r>
                <a:r>
                  <a:rPr lang="en-US" sz="2400" dirty="0" smtClean="0"/>
                  <a:t> Task </a:t>
                </a:r>
                <a:r>
                  <a:rPr lang="ru-RU" sz="2400" dirty="0" smtClean="0"/>
                  <a:t>находится ноутбук </a:t>
                </a:r>
                <a:r>
                  <a:rPr lang="en-US" sz="2400" dirty="0" err="1" smtClean="0"/>
                  <a:t>SimpleFilter.ipynb</a:t>
                </a:r>
                <a:r>
                  <a:rPr lang="en-US" sz="2400" dirty="0" smtClean="0"/>
                  <a:t>, </a:t>
                </a:r>
                <a:r>
                  <a:rPr lang="ru-RU" sz="2400" dirty="0" smtClean="0"/>
                  <a:t>где нужно реализовать фильтр: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400" dirty="0" smtClean="0"/>
                  <a:t> с предыдущего слайда и посмотреть на его работу с изображением единицы и двойки.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67" y="2030136"/>
                <a:ext cx="4622334" cy="4053097"/>
              </a:xfrm>
              <a:prstGeom prst="rect">
                <a:avLst/>
              </a:prstGeom>
              <a:blipFill>
                <a:blip r:embed="rId6"/>
                <a:stretch>
                  <a:fillRect l="-1715" t="-1203" b="-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67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Сложные клетки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4053" cy="4351338"/>
          </a:xfrm>
        </p:spPr>
        <p:txBody>
          <a:bodyPr/>
          <a:lstStyle/>
          <a:p>
            <a:r>
              <a:rPr lang="ru-RU" dirty="0" smtClean="0"/>
              <a:t>Научились определять простую</a:t>
            </a:r>
            <a:r>
              <a:rPr lang="en-US" dirty="0" smtClean="0"/>
              <a:t> </a:t>
            </a:r>
            <a:r>
              <a:rPr lang="ru-RU" dirty="0" smtClean="0"/>
              <a:t>клетку, как делаем сложную:</a:t>
            </a:r>
          </a:p>
          <a:p>
            <a:pPr lvl="1"/>
            <a:r>
              <a:rPr lang="ru-RU" dirty="0" smtClean="0"/>
              <a:t>В чем отличие от простой?</a:t>
            </a:r>
          </a:p>
          <a:p>
            <a:pPr lvl="1"/>
            <a:r>
              <a:rPr lang="ru-RU" dirty="0" smtClean="0"/>
              <a:t>Что можно добавить к свертке, чтобы реализовать это отличие?</a:t>
            </a:r>
          </a:p>
          <a:p>
            <a:pPr lvl="1"/>
            <a:endParaRPr lang="en-US" dirty="0" smtClean="0"/>
          </a:p>
          <a:p>
            <a:pPr lvl="1"/>
            <a:endParaRPr lang="ru-RU" dirty="0"/>
          </a:p>
          <a:p>
            <a:r>
              <a:rPr lang="ru-RU" dirty="0" err="1" smtClean="0"/>
              <a:t>Пуллинг</a:t>
            </a:r>
            <a:r>
              <a:rPr lang="ru-RU" dirty="0" smtClean="0"/>
              <a:t>:</a:t>
            </a:r>
          </a:p>
          <a:p>
            <a:pPr lvl="1"/>
            <a:r>
              <a:rPr lang="en-US" dirty="0" smtClean="0"/>
              <a:t>Max-pooling 2x2</a:t>
            </a:r>
          </a:p>
          <a:p>
            <a:pPr lvl="1"/>
            <a:r>
              <a:rPr lang="en-US" dirty="0" smtClean="0"/>
              <a:t>Average-pooling 2x2</a:t>
            </a:r>
            <a:endParaRPr lang="en-US" dirty="0"/>
          </a:p>
        </p:txBody>
      </p:sp>
      <p:pic>
        <p:nvPicPr>
          <p:cNvPr id="4098" name="Picture 2" descr="Файл:Max pooling.png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53" y="1825625"/>
            <a:ext cx="4544094" cy="263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xplain Pooling layers: Max Pooling, Average Pooling, Global Average Pooling,  and Global Max pooling. - Knowledge Transf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22" y="4456416"/>
            <a:ext cx="488632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70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Повторение ч.2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964252" cy="4351338"/>
          </a:xfrm>
        </p:spPr>
        <p:txBody>
          <a:bodyPr/>
          <a:lstStyle/>
          <a:p>
            <a:r>
              <a:rPr lang="ru-RU" dirty="0" smtClean="0"/>
              <a:t>Почему нужно усложнять сеть и заменять часть </a:t>
            </a:r>
            <a:r>
              <a:rPr lang="ru-RU" dirty="0" err="1" smtClean="0"/>
              <a:t>полносвязных</a:t>
            </a:r>
            <a:r>
              <a:rPr lang="ru-RU" dirty="0" smtClean="0"/>
              <a:t> слоев свертками?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Как смоделировать простую и сложную клетки?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Что такое </a:t>
            </a:r>
            <a:r>
              <a:rPr lang="ru-RU" dirty="0" err="1" smtClean="0"/>
              <a:t>пуллинг</a:t>
            </a:r>
            <a:r>
              <a:rPr lang="ru-RU" dirty="0" smtClean="0"/>
              <a:t> и какие они бывают?</a:t>
            </a:r>
            <a:endParaRPr lang="en-US" dirty="0"/>
          </a:p>
        </p:txBody>
      </p:sp>
      <p:pic>
        <p:nvPicPr>
          <p:cNvPr id="5122" name="Picture 2" descr="blog daniel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53" y="2172494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1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Смоделируем сложную клетку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2993" cy="4351338"/>
          </a:xfrm>
        </p:spPr>
        <p:txBody>
          <a:bodyPr/>
          <a:lstStyle/>
          <a:p>
            <a:r>
              <a:rPr lang="ru-RU" dirty="0" smtClean="0"/>
              <a:t>В том же </a:t>
            </a:r>
            <a:r>
              <a:rPr lang="ru-RU" dirty="0" err="1" smtClean="0"/>
              <a:t>ноутубке</a:t>
            </a:r>
            <a:r>
              <a:rPr lang="ru-RU" dirty="0" smtClean="0"/>
              <a:t> </a:t>
            </a:r>
            <a:r>
              <a:rPr lang="en-US" dirty="0" err="1" smtClean="0"/>
              <a:t>SimpleFilter.ipynb</a:t>
            </a:r>
            <a:r>
              <a:rPr lang="en-US" dirty="0" smtClean="0"/>
              <a:t> </a:t>
            </a:r>
            <a:r>
              <a:rPr lang="ru-RU" dirty="0" smtClean="0"/>
              <a:t>в директории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Task </a:t>
            </a:r>
            <a:r>
              <a:rPr lang="ru-RU" dirty="0" smtClean="0"/>
              <a:t>реализуйте </a:t>
            </a:r>
            <a:r>
              <a:rPr lang="en-US" dirty="0" err="1" smtClean="0"/>
              <a:t>MaxPooling</a:t>
            </a:r>
            <a:r>
              <a:rPr lang="en-US" dirty="0" smtClean="0"/>
              <a:t> 2x2 </a:t>
            </a:r>
            <a:r>
              <a:rPr lang="ru-RU" dirty="0" smtClean="0"/>
              <a:t>и сравните сложность результата с предыдущим(простая клетка).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ru-RU" dirty="0" smtClean="0"/>
              <a:t>В чем улучшение </a:t>
            </a:r>
            <a:r>
              <a:rPr lang="ru-RU" dirty="0" err="1" smtClean="0"/>
              <a:t>пулингом</a:t>
            </a:r>
            <a:r>
              <a:rPr lang="ru-RU" dirty="0" smtClean="0"/>
              <a:t>? Нужно ли его использовать?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93" y="3964155"/>
            <a:ext cx="2300968" cy="2273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93" y="1690688"/>
            <a:ext cx="2300968" cy="2273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30" y="1690687"/>
            <a:ext cx="2704326" cy="2273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29" y="3964155"/>
            <a:ext cx="2704327" cy="227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1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252</Words>
  <Application>Microsoft Office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У2. Задачи компьютерного зрения</vt:lpstr>
      <vt:lpstr>Небольшое вспоминание</vt:lpstr>
      <vt:lpstr>Сложные и простые клетки</vt:lpstr>
      <vt:lpstr>Свертки</vt:lpstr>
      <vt:lpstr>Повторение ч.1</vt:lpstr>
      <vt:lpstr>Смоделируем простую клетку</vt:lpstr>
      <vt:lpstr>Сложные клетки</vt:lpstr>
      <vt:lpstr>Повторение ч.2</vt:lpstr>
      <vt:lpstr>Смоделируем сложную клетку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У2. Задачи компьютерного зрения</dc:title>
  <dc:creator>Mike</dc:creator>
  <cp:lastModifiedBy>Mike</cp:lastModifiedBy>
  <cp:revision>96</cp:revision>
  <dcterms:created xsi:type="dcterms:W3CDTF">2022-07-01T11:39:54Z</dcterms:created>
  <dcterms:modified xsi:type="dcterms:W3CDTF">2022-07-08T10:38:02Z</dcterms:modified>
</cp:coreProperties>
</file>